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60" r:id="rId6"/>
    <p:sldId id="257" r:id="rId7"/>
    <p:sldId id="258" r:id="rId8"/>
    <p:sldId id="259" r:id="rId9"/>
    <p:sldId id="261" r:id="rId10"/>
    <p:sldId id="267" r:id="rId11"/>
    <p:sldId id="268" r:id="rId12"/>
    <p:sldId id="269" r:id="rId13"/>
    <p:sldId id="265" r:id="rId14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BFF"/>
    <a:srgbClr val="FDFECA"/>
    <a:srgbClr val="E945C6"/>
    <a:srgbClr val="BE34A4"/>
    <a:srgbClr val="C648D0"/>
    <a:srgbClr val="FE76EE"/>
    <a:srgbClr val="D1F7DB"/>
    <a:srgbClr val="FFFFCC"/>
    <a:srgbClr val="FFFFFF"/>
    <a:srgbClr val="F2FE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89DCBB-2E74-4F64-BFEF-E31A35C7CC2A}" type="datetimeFigureOut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B86F250-5C80-47E1-8A28-8EC9DEAEA8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4A9D7-58BE-4FF2-A331-2C17085371D2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A95CF-CC26-400F-80A2-E59A35FE9B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4470F-EB73-4765-8ED1-A3C55586A844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BF67A-AF98-4DC9-8EA6-E6F4906CF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5C009-062B-41CA-9B31-F1164E5642E1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C651E-5D51-4682-BD48-9F8A3E5CBF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83197-84ED-49DB-84C8-C883045B0BC2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40B61-FAB8-4E39-AB7E-058562F1A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06BA2-FAF3-4AC8-B66A-87054E850B75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5FE57-5F7B-4DE6-A083-7130975F9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1FED-6754-43F4-958A-D01E03384652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44ACA-D08B-4597-AD0B-5222B60148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332A3-D4BE-41A0-BF23-D4FE7BB27CFC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692E3-73B1-4706-8021-4E4B41153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B94AF-84F8-4FB8-B3E7-D588E9D6CE28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CEF86-B44A-47DA-BA15-39AFA9C47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90FA4-E20C-4A61-B9B1-DA0F3DDD1C91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87F78-A807-43AA-B55F-4E0FB46D27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BB349-C43B-4EB9-A93E-EB1CF8B640A6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C3FC-9455-41BA-B829-13250DCDA4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0F23D-8C1B-4827-92D6-28D780A00255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8B7B2-5262-4CE0-8B7D-5643A39F97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F4000F-8B55-42B7-A926-B1283A0ED771}" type="datetime1">
              <a:rPr lang="ru-RU"/>
              <a:pPr>
                <a:defRPr/>
              </a:pPr>
              <a:t>27.08.2009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BB414E-1B95-44B8-9713-5836781EB8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atar.ru/images/image134.gi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tar.ru/images/image134.gif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atar.ru/images/image134.gi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tar.ru/images/image134.gif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atar.ru/images/image134.gi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tatar.ru/images/image134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tatar.ru/images/image134.gi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kt.tatar.ru/" TargetMode="External"/><Relationship Id="rId4" Type="http://schemas.openxmlformats.org/officeDocument/2006/relationships/hyperlink" Target="http://www.eias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714488"/>
            <a:ext cx="9144000" cy="285752"/>
          </a:xfrm>
          <a:prstGeom prst="rect">
            <a:avLst/>
          </a:prstGeom>
          <a:gradFill>
            <a:gsLst>
              <a:gs pos="0">
                <a:schemeClr val="bg1"/>
              </a:gs>
              <a:gs pos="81000">
                <a:schemeClr val="accent1">
                  <a:lumMod val="20000"/>
                  <a:lumOff val="80000"/>
                  <a:alpha val="86000"/>
                </a:schemeClr>
              </a:gs>
              <a:gs pos="97000">
                <a:schemeClr val="accent1">
                  <a:lumMod val="60000"/>
                  <a:lumOff val="40000"/>
                  <a:alpha val="89000"/>
                </a:schemeClr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71500" y="2071688"/>
            <a:ext cx="8143875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2700">
                  <a:noFill/>
                  <a:prstDash val="solid"/>
                </a:ln>
                <a:solidFill>
                  <a:srgbClr val="C0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О НЕПРЕДСТАВЛЕНИИ СЕТЕВЫМИ ОРГАНИЗАЦИЯМИ РЕСПУБЛИКИ ТАТАРСТАН МАТЕРИАЛОВ ДЛЯ УТВЕРЖДЕНИЯ РАСЧЕТА ТАРИФА НА УСЛУГИ ПО ПЕРЕДАЧЕ ЭЛЕКТРИЧЕСКОЙ ЭНЕРГИИ НА 2010 ГОД И СТАТИСТИЧЕСКОЙ ОТЧЕТНОЙ ФОРМЫ № 46-ЭЭ (ПЕРЕДАЧА).</a:t>
            </a:r>
          </a:p>
        </p:txBody>
      </p:sp>
      <p:sp>
        <p:nvSpPr>
          <p:cNvPr id="17" name="Прямоугольник 16"/>
          <p:cNvSpPr/>
          <p:nvPr/>
        </p:nvSpPr>
        <p:spPr>
          <a:xfrm flipV="1">
            <a:off x="0" y="4829479"/>
            <a:ext cx="9144000" cy="285752"/>
          </a:xfrm>
          <a:prstGeom prst="rect">
            <a:avLst/>
          </a:prstGeom>
          <a:gradFill>
            <a:gsLst>
              <a:gs pos="0">
                <a:schemeClr val="bg1"/>
              </a:gs>
              <a:gs pos="81000">
                <a:schemeClr val="accent1">
                  <a:lumMod val="20000"/>
                  <a:lumOff val="80000"/>
                  <a:alpha val="86000"/>
                </a:schemeClr>
              </a:gs>
              <a:gs pos="97000">
                <a:schemeClr val="accent1">
                  <a:lumMod val="60000"/>
                  <a:lumOff val="40000"/>
                  <a:alpha val="89000"/>
                </a:schemeClr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7A69DB34-6B65-44DA-B695-279018CAFDC4}" type="slidenum">
              <a:rPr lang="ru-RU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928662" y="214290"/>
            <a:ext cx="8215338" cy="56038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ln w="12700">
                  <a:noFill/>
                  <a:prstDash val="solid"/>
                </a:ln>
                <a:solidFill>
                  <a:srgbClr val="C648D0"/>
                </a:solidFill>
                <a:latin typeface="+mn-lt"/>
              </a:rPr>
              <a:t>СПИСОК ОРГАНИЗАЦИЙ, КОТОРЫМ ОБНУЛЕНЫ ОБЪЕМЫ ТЕХНОЛОГИЧЕСКОГО РАСХОДА ЭЛЕКТРИЧЕСКОЙ ЭНЕРГИИ (ПОТЕРЬ) В ЭЛЕКТРИЧЕСКИХ СЕТЯХ</a:t>
            </a:r>
            <a:endParaRPr lang="ru-RU" b="1" dirty="0">
              <a:ln w="12700">
                <a:noFill/>
                <a:prstDash val="solid"/>
              </a:ln>
              <a:solidFill>
                <a:srgbClr val="C648D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27944" y="6393677"/>
            <a:ext cx="242889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ФБОУ ДПО УЦ ГУФСИН России по РТ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72520" y="6393677"/>
            <a:ext cx="2500330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ФБОУ ДПО УЦ ГУФСИН России по РТ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899712" y="6393677"/>
            <a:ext cx="2571768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ФГУП "ПО "Завод им. Серго"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65157" y="1714488"/>
            <a:ext cx="1857420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МУП "</a:t>
            </a:r>
            <a:r>
              <a:rPr lang="ru-RU" sz="1100" b="1" dirty="0" err="1" smtClean="0">
                <a:solidFill>
                  <a:schemeClr val="bg1"/>
                </a:solidFill>
              </a:rPr>
              <a:t>Метроэлектротранс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78475" y="1714488"/>
            <a:ext cx="2000264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МУП ПО "</a:t>
            </a:r>
            <a:r>
              <a:rPr lang="ru-RU" sz="1100" b="1" dirty="0" err="1" smtClean="0">
                <a:solidFill>
                  <a:schemeClr val="bg1"/>
                </a:solidFill>
              </a:rPr>
              <a:t>Казэнерго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21423" y="1714488"/>
            <a:ext cx="2000264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МУП "</a:t>
            </a:r>
            <a:r>
              <a:rPr lang="ru-RU" sz="1100" b="1" dirty="0" err="1" smtClean="0">
                <a:solidFill>
                  <a:schemeClr val="bg1"/>
                </a:solidFill>
              </a:rPr>
              <a:t>Горсвет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536001" y="1714488"/>
            <a:ext cx="207170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МУП "</a:t>
            </a:r>
            <a:r>
              <a:rPr lang="ru-RU" sz="1100" b="1" dirty="0" err="1" smtClean="0">
                <a:solidFill>
                  <a:schemeClr val="bg1"/>
                </a:solidFill>
              </a:rPr>
              <a:t>Казгорсвет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0177" y="871746"/>
            <a:ext cx="2430024" cy="642942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Азнакаевское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предприятие тепловых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сетей – </a:t>
            </a:r>
            <a:endParaRPr lang="ru-RU" sz="11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филиал ОАО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Водоканалсервис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62895" y="1014622"/>
            <a:ext cx="150019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ЗАО "ИСК "Тандем"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849649" y="978903"/>
            <a:ext cx="2214578" cy="428628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ЗАО "Сетевая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компания "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Энерготехника"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006435" y="964389"/>
            <a:ext cx="1857388" cy="457656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ЛПУ профсоюзов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санаторий 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"Васильевский"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51261" y="3643314"/>
            <a:ext cx="185738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"ОЭЗ ППТ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Алабуга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0001" y="3643314"/>
            <a:ext cx="2071702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Нижнекамскнефтехим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679421" y="3571876"/>
            <a:ext cx="2214578" cy="500066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Приволжскнефтепровод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 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Бугурусланское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РНУ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464579" y="3571876"/>
            <a:ext cx="2071702" cy="500066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"Обувная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фабрика "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Спартак"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535149" y="4857760"/>
            <a:ext cx="221457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"Газпром 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трансгаз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Казань"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64049" y="4857760"/>
            <a:ext cx="2500330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Татнефтепром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Зюзеевнефть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764845" y="4857760"/>
            <a:ext cx="1643074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"ТРК "Новый век"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908249" y="4786322"/>
            <a:ext cx="2071702" cy="500066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"Индустриальный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парк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Химград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06459" y="5429264"/>
            <a:ext cx="2214578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ООО "Компания "</a:t>
            </a:r>
            <a:r>
              <a:rPr lang="ru-RU" sz="1100" b="1" dirty="0" err="1" smtClean="0">
                <a:solidFill>
                  <a:schemeClr val="bg1"/>
                </a:solidFill>
              </a:rPr>
              <a:t>Сувар</a:t>
            </a:r>
            <a:r>
              <a:rPr lang="ru-RU" sz="1100" b="1" dirty="0" smtClean="0">
                <a:solidFill>
                  <a:schemeClr val="bg1"/>
                </a:solidFill>
              </a:rPr>
              <a:t>-</a:t>
            </a:r>
            <a:r>
              <a:rPr lang="en-US" sz="1100" b="1" dirty="0" err="1" smtClean="0">
                <a:solidFill>
                  <a:schemeClr val="bg1"/>
                </a:solidFill>
              </a:rPr>
              <a:t>Сервис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921235" y="5429264"/>
            <a:ext cx="1643074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ООО "</a:t>
            </a:r>
            <a:r>
              <a:rPr lang="ru-RU" sz="1100" b="1" dirty="0" err="1" smtClean="0">
                <a:solidFill>
                  <a:schemeClr val="bg1"/>
                </a:solidFill>
              </a:rPr>
              <a:t>КАМАЗ-Энерго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592941" y="5429264"/>
            <a:ext cx="1143008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ООО "Канон"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707185" y="5429264"/>
            <a:ext cx="135732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ООО "</a:t>
            </a:r>
            <a:r>
              <a:rPr lang="ru-RU" sz="1100" b="1" dirty="0" err="1" smtClean="0">
                <a:solidFill>
                  <a:schemeClr val="bg1"/>
                </a:solidFill>
              </a:rPr>
              <a:t>Промстрой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223029" y="5429264"/>
            <a:ext cx="171451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ООО ПСФ "Карпентер"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07687" y="4214818"/>
            <a:ext cx="2214578" cy="50006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</a:t>
            </a:r>
            <a:r>
              <a:rPr lang="ru-RU" sz="1100" b="1" dirty="0" smtClean="0">
                <a:solidFill>
                  <a:schemeClr val="bg1"/>
                </a:solidFill>
              </a:rPr>
              <a:t>Северо-западные магистральные </a:t>
            </a:r>
            <a:r>
              <a:rPr lang="ru-RU" sz="1100" b="1" dirty="0" smtClean="0">
                <a:solidFill>
                  <a:schemeClr val="bg1"/>
                </a:solidFill>
              </a:rPr>
              <a:t>нефтепроводы"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865141" y="4286256"/>
            <a:ext cx="1214446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"ТАИФ-НК"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235845" y="4286256"/>
            <a:ext cx="1285884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</a:t>
            </a:r>
            <a:r>
              <a:rPr lang="ru-RU" sz="1100" b="1" dirty="0" err="1" smtClean="0">
                <a:solidFill>
                  <a:schemeClr val="bg1"/>
                </a:solidFill>
              </a:rPr>
              <a:t>Татнефть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22271" y="4286256"/>
            <a:ext cx="135732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"ПО </a:t>
            </a:r>
            <a:r>
              <a:rPr lang="ru-RU" sz="1100" b="1" dirty="0" err="1" smtClean="0">
                <a:solidFill>
                  <a:schemeClr val="bg1"/>
                </a:solidFill>
              </a:rPr>
              <a:t>ЕлАЗ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150365" y="4286256"/>
            <a:ext cx="1214446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"Сафьян"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4398" y="2285992"/>
            <a:ext cx="257176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Альметьевские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тепловые сети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757604" y="2285992"/>
            <a:ext cx="257176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Альметьевский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трубный завод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15024" y="2285992"/>
            <a:ext cx="221457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ОАО "Казанский мясокомбинат"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400810" y="2285992"/>
            <a:ext cx="1285884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Артстрой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471286" y="2928934"/>
            <a:ext cx="2071702" cy="35719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</a:t>
            </a:r>
            <a:r>
              <a:rPr lang="ru-RU" sz="1100" b="1" dirty="0" err="1" smtClean="0">
                <a:solidFill>
                  <a:schemeClr val="bg1"/>
                </a:solidFill>
              </a:rPr>
              <a:t>Казанькомпрессормаш</a:t>
            </a:r>
            <a:r>
              <a:rPr lang="ru-RU" sz="1100" b="1" dirty="0" smtClean="0">
                <a:solidFill>
                  <a:schemeClr val="bg1"/>
                </a:solidFill>
              </a:rPr>
              <a:t>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56836" y="2857496"/>
            <a:ext cx="2571768" cy="50006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</a:t>
            </a:r>
            <a:r>
              <a:rPr lang="ru-RU" sz="1100" b="1" dirty="0" smtClean="0">
                <a:solidFill>
                  <a:schemeClr val="bg1"/>
                </a:solidFill>
              </a:rPr>
              <a:t>Казанское моторостроительное </a:t>
            </a:r>
            <a:endParaRPr lang="ru-RU" sz="1100" dirty="0" smtClean="0">
              <a:solidFill>
                <a:schemeClr val="bg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производственное объединение"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358066" y="2857496"/>
            <a:ext cx="1643074" cy="50006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"КАПО им. С.П.Горбунова"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42860" y="2786058"/>
            <a:ext cx="2214578" cy="64294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ОАО "Волжский научно </a:t>
            </a:r>
            <a:r>
              <a:rPr lang="ru-RU" sz="1100" b="1" dirty="0" smtClean="0">
                <a:solidFill>
                  <a:schemeClr val="bg1"/>
                </a:solidFill>
              </a:rPr>
              <a:t>– исследовательский </a:t>
            </a:r>
            <a:r>
              <a:rPr lang="ru-RU" sz="1100" b="1" dirty="0" smtClean="0">
                <a:solidFill>
                  <a:schemeClr val="bg1"/>
                </a:solidFill>
              </a:rPr>
              <a:t>институт</a:t>
            </a:r>
            <a:endParaRPr lang="ru-RU" sz="1100" dirty="0" smtClean="0">
              <a:solidFill>
                <a:schemeClr val="bg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углеводородного сырья"</a:t>
            </a: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4082" y="5915382"/>
            <a:ext cx="1357322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РариТЭК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229192" y="5915382"/>
            <a:ext cx="1071570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Рэмс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442506" y="5915382"/>
            <a:ext cx="2571768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"Стройиндустрия"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1886384" y="5915382"/>
            <a:ext cx="1214446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Ренком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7158282" y="5915382"/>
            <a:ext cx="1571636" cy="357190"/>
          </a:xfrm>
          <a:prstGeom prst="rect">
            <a:avLst/>
          </a:prstGeom>
          <a:solidFill>
            <a:srgbClr val="FDFECA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"</a:t>
            </a:r>
            <a:r>
              <a:rPr lang="ru-RU" sz="11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Трансформер</a:t>
            </a:r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"</a:t>
            </a:r>
            <a:endParaRPr lang="ru-RU" sz="1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3" name="Рисунок 4" descr="http://www.tatar.ru/images/image115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42852"/>
            <a:ext cx="8036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:\!ПРЕЗЕНТАЦИИ ПО КОМИТЕТУ!!!!!\По электроэнергетике\logop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572560" cy="4956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Номер слайда 3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69DB34-6B65-44DA-B695-279018CAFDC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1000100" y="285728"/>
            <a:ext cx="7929618" cy="71438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ln w="12700">
                  <a:noFill/>
                  <a:prstDash val="solid"/>
                </a:ln>
                <a:solidFill>
                  <a:srgbClr val="C648D0"/>
                </a:solidFill>
                <a:latin typeface="+mn-lt"/>
              </a:rPr>
              <a:t>СПИСОК ОРГАНИЗАЦИЙ, </a:t>
            </a:r>
            <a:r>
              <a:rPr lang="ru-RU" b="1" dirty="0" smtClean="0">
                <a:ln w="12700">
                  <a:noFill/>
                  <a:prstDash val="solid"/>
                </a:ln>
                <a:solidFill>
                  <a:srgbClr val="C648D0"/>
                </a:solidFill>
                <a:latin typeface="+mn-lt"/>
              </a:rPr>
              <a:t>НЕ ПРЕДСТАВИВШИХ МАТЕРИАЛЫ ДЛЯ УТВЕРЖДЕНИЯ РАСЧЕТА ТАРИФА НА УСЛУГИ ПО ПЕРЕДАЧЕ ЭЛЕКТРИЧЕСКОЙ ЭНЕРГИИ НА 2010 ГОД</a:t>
            </a:r>
            <a:endParaRPr lang="ru-RU" b="1" dirty="0">
              <a:ln w="12700">
                <a:noFill/>
                <a:prstDash val="solid"/>
              </a:ln>
              <a:solidFill>
                <a:srgbClr val="C648D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57224" y="1928802"/>
            <a:ext cx="3095647" cy="571504"/>
          </a:xfrm>
          <a:prstGeom prst="rect">
            <a:avLst/>
          </a:prstGeom>
          <a:solidFill>
            <a:srgbClr val="C648D0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ЗАО"</a:t>
            </a:r>
            <a:r>
              <a:rPr lang="ru-RU" sz="1400" b="1" dirty="0" err="1" smtClean="0">
                <a:solidFill>
                  <a:schemeClr val="bg1"/>
                </a:solidFill>
              </a:rPr>
              <a:t>Перекрыватель</a:t>
            </a:r>
            <a:r>
              <a:rPr lang="ru-RU" sz="1400" b="1" dirty="0" smtClean="0">
                <a:solidFill>
                  <a:schemeClr val="bg1"/>
                </a:solidFill>
              </a:rPr>
              <a:t>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714876" y="1928802"/>
            <a:ext cx="3714776" cy="571504"/>
          </a:xfrm>
          <a:prstGeom prst="rect">
            <a:avLst/>
          </a:prstGeom>
          <a:solidFill>
            <a:srgbClr val="C648D0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ЛПУ профсоюзов </a:t>
            </a:r>
            <a:r>
              <a:rPr lang="ru-RU" sz="1400" b="1" dirty="0" smtClean="0">
                <a:solidFill>
                  <a:schemeClr val="bg1"/>
                </a:solidFill>
              </a:rPr>
              <a:t>санаторий  </a:t>
            </a:r>
            <a:r>
              <a:rPr lang="ru-RU" sz="1400" b="1" dirty="0" smtClean="0">
                <a:solidFill>
                  <a:schemeClr val="bg1"/>
                </a:solidFill>
              </a:rPr>
              <a:t>"Васильевский"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143636" y="3738565"/>
            <a:ext cx="2399126" cy="785818"/>
          </a:xfrm>
          <a:prstGeom prst="rect">
            <a:avLst/>
          </a:prstGeom>
          <a:solidFill>
            <a:srgbClr val="C648D0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ОАО "</a:t>
            </a:r>
            <a:r>
              <a:rPr lang="ru-RU" sz="1400" b="1" dirty="0" err="1" smtClean="0">
                <a:solidFill>
                  <a:schemeClr val="bg1"/>
                </a:solidFill>
              </a:rPr>
              <a:t>Приволжскнефтепровод</a:t>
            </a:r>
            <a:r>
              <a:rPr lang="ru-RU" sz="1400" b="1" dirty="0" smtClean="0">
                <a:solidFill>
                  <a:schemeClr val="bg1"/>
                </a:solidFill>
              </a:rPr>
              <a:t>" </a:t>
            </a:r>
            <a:r>
              <a:rPr lang="ru-RU" sz="1400" b="1" dirty="0" err="1" smtClean="0">
                <a:solidFill>
                  <a:schemeClr val="bg1"/>
                </a:solidFill>
              </a:rPr>
              <a:t>Бугурусланское</a:t>
            </a:r>
            <a:r>
              <a:rPr lang="ru-RU" sz="1400" b="1" dirty="0" smtClean="0">
                <a:solidFill>
                  <a:schemeClr val="bg1"/>
                </a:solidFill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</a:rPr>
              <a:t>РНУ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078019" y="4667259"/>
            <a:ext cx="2708691" cy="762005"/>
          </a:xfrm>
          <a:prstGeom prst="rect">
            <a:avLst/>
          </a:prstGeom>
          <a:solidFill>
            <a:srgbClr val="FE76EE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ООО "Газпром </a:t>
            </a:r>
            <a:r>
              <a:rPr lang="ru-RU" sz="1400" b="1" dirty="0" err="1" smtClean="0">
                <a:solidFill>
                  <a:schemeClr val="bg1"/>
                </a:solidFill>
              </a:rPr>
              <a:t>трансгаз</a:t>
            </a:r>
            <a:r>
              <a:rPr lang="ru-RU" sz="1400" b="1" dirty="0" smtClean="0">
                <a:solidFill>
                  <a:schemeClr val="bg1"/>
                </a:solidFill>
              </a:rPr>
              <a:t> Казань"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643042" y="4667259"/>
            <a:ext cx="2244344" cy="762005"/>
          </a:xfrm>
          <a:prstGeom prst="rect">
            <a:avLst/>
          </a:prstGeom>
          <a:solidFill>
            <a:srgbClr val="FE76EE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ОАО "ТРК "Новый век"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833807" y="3786190"/>
            <a:ext cx="1238259" cy="666755"/>
          </a:xfrm>
          <a:prstGeom prst="rect">
            <a:avLst/>
          </a:prstGeom>
          <a:solidFill>
            <a:srgbClr val="C648D0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ООО "Канон"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000760" y="2928934"/>
            <a:ext cx="2786082" cy="666755"/>
          </a:xfrm>
          <a:prstGeom prst="rect">
            <a:avLst/>
          </a:prstGeom>
          <a:solidFill>
            <a:srgbClr val="FE76EE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ОАО "Казанский завод </a:t>
            </a:r>
            <a:r>
              <a:rPr lang="ru-RU" sz="1400" b="1" dirty="0" smtClean="0">
                <a:solidFill>
                  <a:schemeClr val="bg1"/>
                </a:solidFill>
              </a:rPr>
              <a:t>газовой </a:t>
            </a:r>
            <a:r>
              <a:rPr lang="ru-RU" sz="1400" b="1" dirty="0" smtClean="0">
                <a:solidFill>
                  <a:schemeClr val="bg1"/>
                </a:solidFill>
              </a:rPr>
              <a:t>аппаратуры - Веста"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58362" y="3786190"/>
            <a:ext cx="2399126" cy="666755"/>
          </a:xfrm>
          <a:prstGeom prst="rect">
            <a:avLst/>
          </a:prstGeom>
          <a:solidFill>
            <a:srgbClr val="C648D0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ОАО "Казанский мясокомбинат"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14282" y="2928934"/>
            <a:ext cx="2786082" cy="666755"/>
          </a:xfrm>
          <a:prstGeom prst="rect">
            <a:avLst/>
          </a:prstGeom>
          <a:solidFill>
            <a:srgbClr val="FE76EE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ОАО "Агропромышленная</a:t>
            </a:r>
            <a:endParaRPr lang="ru-RU" sz="1400" dirty="0" smtClean="0">
              <a:solidFill>
                <a:schemeClr val="bg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Корпорация "Казанский лен"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214678" y="2809871"/>
            <a:ext cx="2500330" cy="857256"/>
          </a:xfrm>
          <a:prstGeom prst="rect">
            <a:avLst/>
          </a:prstGeom>
          <a:solidFill>
            <a:srgbClr val="FE76EE"/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ОАО "Волжский научно </a:t>
            </a:r>
            <a:r>
              <a:rPr lang="ru-RU" sz="1400" b="1" dirty="0" smtClean="0">
                <a:solidFill>
                  <a:schemeClr val="bg1"/>
                </a:solidFill>
              </a:rPr>
              <a:t>– исследовательский </a:t>
            </a:r>
            <a:r>
              <a:rPr lang="ru-RU" sz="1400" b="1" dirty="0" smtClean="0">
                <a:solidFill>
                  <a:schemeClr val="bg1"/>
                </a:solidFill>
              </a:rPr>
              <a:t>институт</a:t>
            </a:r>
            <a:endParaRPr lang="ru-RU" sz="1400" dirty="0" smtClean="0">
              <a:solidFill>
                <a:schemeClr val="bg1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углеводородного сырья"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67" name="Рисунок 4" descr="http://www.tatar.ru/images/image115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142852"/>
            <a:ext cx="8036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32" y="142860"/>
            <a:ext cx="8229600" cy="1143000"/>
          </a:xfrm>
        </p:spPr>
        <p:txBody>
          <a:bodyPr/>
          <a:lstStyle/>
          <a:p>
            <a:r>
              <a:rPr lang="ru-RU" sz="2000" b="1" dirty="0" smtClean="0">
                <a:solidFill>
                  <a:srgbClr val="E945C6"/>
                </a:solidFill>
              </a:rPr>
              <a:t>ЗАКЛЮЧЕНИЕ ДОГОВОРОВ НА УСЛУГИ ПО ПЕРЕДАЧЕ ЭЛЕКТРОЭНЕРГИИ СО СМЕЖНЫМИ СЕТЕВЫМИ ОРГАНИЗАЦИЯМИ И ВОЗМЕЩЕНИЕ РАСХОДОВ НА СОДЕРЖАНИЮ СЕТЕЙ И ОПЛАТУ ПОТЕРЬ</a:t>
            </a:r>
            <a:endParaRPr lang="ru-RU" sz="2000" b="1" dirty="0">
              <a:solidFill>
                <a:srgbClr val="E945C6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50A40B61-FAB8-4E39-AB7E-058562F1A47E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743319" y="2643182"/>
            <a:ext cx="1643074" cy="1285884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175"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1 мая 2009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Блок-схема: сохраненные данные 6"/>
          <p:cNvSpPr/>
          <p:nvPr/>
        </p:nvSpPr>
        <p:spPr>
          <a:xfrm flipH="1">
            <a:off x="5143504" y="2643182"/>
            <a:ext cx="3071834" cy="1285884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ОАО «Сетевая компания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9" name="Двойные круглые скобки 8"/>
          <p:cNvSpPr/>
          <p:nvPr/>
        </p:nvSpPr>
        <p:spPr>
          <a:xfrm>
            <a:off x="5857884" y="2714620"/>
            <a:ext cx="1928826" cy="285752"/>
          </a:xfrm>
          <a:prstGeom prst="bracketPair">
            <a:avLst/>
          </a:prstGeom>
          <a:ln w="19050">
            <a:solidFill>
              <a:srgbClr val="E7FB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FFFF00"/>
                </a:solidFill>
              </a:rPr>
              <a:t>С 1 МАЯ 2009 ГОДА</a:t>
            </a:r>
            <a:endParaRPr lang="ru-RU" sz="1400" b="1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" y="1428736"/>
            <a:ext cx="9144000" cy="6429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Заключение договоров на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услуги по передаче электроэнергии со смежными сетевыми 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организациями</a:t>
            </a:r>
            <a:endParaRPr lang="ru-RU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5643570" y="4286256"/>
            <a:ext cx="2071702" cy="571504"/>
          </a:xfrm>
          <a:prstGeom prst="round2DiagRect">
            <a:avLst>
              <a:gd name="adj1" fmla="val 38333"/>
              <a:gd name="adj2" fmla="val 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Статус </a:t>
            </a:r>
            <a:r>
              <a:rPr lang="ru-RU" dirty="0" err="1" smtClean="0"/>
              <a:t>котлодержателя</a:t>
            </a:r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 flipV="1">
            <a:off x="6429388" y="3571876"/>
            <a:ext cx="428628" cy="642942"/>
          </a:xfrm>
          <a:prstGeom prst="downArrow">
            <a:avLst>
              <a:gd name="adj1" fmla="val 23334"/>
              <a:gd name="adj2" fmla="val 47778"/>
            </a:avLst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5000636"/>
            <a:ext cx="7143800" cy="10001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Расчеты по возмещению расходов на содержанию сетей и оплату потерь также производятся с ОАО «Сетевая компания»</a:t>
            </a:r>
            <a:endParaRPr lang="ru-RU" dirty="0"/>
          </a:p>
        </p:txBody>
      </p:sp>
      <p:pic>
        <p:nvPicPr>
          <p:cNvPr id="15" name="Рисунок 4" descr="http://www.tatar.ru/images/image115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42852"/>
            <a:ext cx="8036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16" name="Блок-схема: сохраненные данные 15"/>
          <p:cNvSpPr/>
          <p:nvPr/>
        </p:nvSpPr>
        <p:spPr>
          <a:xfrm>
            <a:off x="857224" y="2643182"/>
            <a:ext cx="3152796" cy="1285884"/>
          </a:xfrm>
          <a:prstGeom prst="flowChartOnlineStorag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DFECA"/>
                </a:solidFill>
              </a:rPr>
              <a:t>ОАО «</a:t>
            </a:r>
            <a:r>
              <a:rPr lang="ru-RU" sz="1600" b="1" dirty="0" err="1" smtClean="0">
                <a:solidFill>
                  <a:srgbClr val="FDFECA"/>
                </a:solidFill>
              </a:rPr>
              <a:t>Татэнергосбыт</a:t>
            </a:r>
            <a:r>
              <a:rPr lang="ru-RU" sz="1600" b="1" dirty="0" smtClean="0">
                <a:solidFill>
                  <a:srgbClr val="FDFECA"/>
                </a:solidFill>
              </a:rPr>
              <a:t>»</a:t>
            </a:r>
            <a:endParaRPr lang="ru-RU" sz="1600" b="1" dirty="0">
              <a:solidFill>
                <a:srgbClr val="FDFECA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428728" y="3552826"/>
            <a:ext cx="1928826" cy="285752"/>
          </a:xfrm>
          <a:prstGeom prst="bracketPair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ДО</a:t>
            </a:r>
            <a:r>
              <a:rPr lang="ru-RU" sz="1400" dirty="0" smtClean="0">
                <a:solidFill>
                  <a:schemeClr val="bg1"/>
                </a:solidFill>
              </a:rPr>
              <a:t> 1 МАЯ 2009 ГОДА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D:\!!САЙТ КОМИТЕТА!!\здание_в размер11.JPG"/>
          <p:cNvPicPr>
            <a:picLocks noChangeAspect="1" noChangeArrowheads="1"/>
          </p:cNvPicPr>
          <p:nvPr/>
        </p:nvPicPr>
        <p:blipFill>
          <a:blip r:embed="rId2"/>
          <a:srcRect r="4918"/>
          <a:stretch>
            <a:fillRect/>
          </a:stretch>
        </p:blipFill>
        <p:spPr bwMode="auto">
          <a:xfrm>
            <a:off x="36513" y="5308600"/>
            <a:ext cx="19415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297738" y="6116637"/>
            <a:ext cx="18192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www.</a:t>
            </a:r>
            <a:r>
              <a:rPr lang="ru-RU" sz="1600" i="1" dirty="0" err="1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kt.tatar.ru</a:t>
            </a:r>
            <a:endParaRPr lang="ru-RU" sz="1600" i="1" dirty="0">
              <a:solidFill>
                <a:schemeClr val="tx2">
                  <a:lumMod val="75000"/>
                </a:schemeClr>
              </a:solidFill>
              <a:latin typeface="Tahoma" pitchFamily="34" charset="0"/>
            </a:endParaRP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2286000" y="5857875"/>
            <a:ext cx="6610350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i="1" kern="10" spc="-70">
                <a:ln w="12700">
                  <a:noFill/>
                  <a:round/>
                  <a:headEnd/>
                  <a:tailEnd/>
                </a:ln>
                <a:solidFill>
                  <a:schemeClr val="tx2">
                    <a:lumMod val="75000"/>
                  </a:schemeClr>
                </a:solidFill>
                <a:latin typeface="Arial Unicode MS"/>
                <a:ea typeface="Arial Unicode MS"/>
                <a:cs typeface="Arial Unicode MS"/>
              </a:rPr>
              <a:t>КОМИТЕТ РЕСПУБЛИКИ ТАТАРСТАН ПО ТАРИФАМ</a:t>
            </a:r>
          </a:p>
        </p:txBody>
      </p:sp>
      <p:sp>
        <p:nvSpPr>
          <p:cNvPr id="13318" name="WordArt 8"/>
          <p:cNvSpPr>
            <a:spLocks noChangeArrowheads="1" noChangeShapeType="1" noTextEdit="1"/>
          </p:cNvSpPr>
          <p:nvPr/>
        </p:nvSpPr>
        <p:spPr bwMode="auto">
          <a:xfrm>
            <a:off x="500034" y="1785926"/>
            <a:ext cx="8210550" cy="2214578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26230"/>
              </a:avLst>
            </a:prstTxWarp>
          </a:bodyPr>
          <a:lstStyle/>
          <a:p>
            <a:pPr algn="ctr"/>
            <a:r>
              <a:rPr lang="ru-RU" sz="2800" kern="10" dirty="0">
                <a:ln w="19050">
                  <a:solidFill>
                    <a:srgbClr val="E46C0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E46C0A"/>
                    </a:gs>
                    <a:gs pos="100000">
                      <a:srgbClr val="C000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3A2C7"/>
                  </a:outerShdw>
                </a:effectLst>
                <a:latin typeface="Arial"/>
                <a:cs typeface="Arial"/>
              </a:rPr>
              <a:t>БЛАГОДАРИМ ЗА ВНИМАНИЕ!</a:t>
            </a:r>
          </a:p>
        </p:txBody>
      </p:sp>
      <p:pic>
        <p:nvPicPr>
          <p:cNvPr id="8" name="Рисунок 4" descr="http://www.tatar.ru/images/image115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142852"/>
            <a:ext cx="1366251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  <p:sp>
        <p:nvSpPr>
          <p:cNvPr id="9" name="Прямоугольник 8"/>
          <p:cNvSpPr/>
          <p:nvPr/>
        </p:nvSpPr>
        <p:spPr>
          <a:xfrm flipV="1">
            <a:off x="2285984" y="5643578"/>
            <a:ext cx="6858016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2285984" y="6455115"/>
            <a:ext cx="6858016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57500" y="3648075"/>
            <a:ext cx="6000750" cy="1138238"/>
          </a:xfrm>
          <a:prstGeom prst="snip2DiagRect">
            <a:avLst/>
          </a:prstGeom>
          <a:solidFill>
            <a:schemeClr val="bg1"/>
          </a:solidFill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0070C0"/>
                </a:solidFill>
                <a:latin typeface="+mn-lt"/>
              </a:rPr>
              <a:t>расчетов тарифов на электрическую энергию, мощность и размеров платы за услуги, устанавливаемых Федеральной службой по тарифам и органами исполнительной власти субъектов Российской Федерации в области государственного регулирования тарифов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1790700" y="3775075"/>
            <a:ext cx="1093788" cy="857250"/>
          </a:xfrm>
          <a:prstGeom prst="rightArrow">
            <a:avLst>
              <a:gd name="adj1" fmla="val 70373"/>
              <a:gd name="adj2" fmla="val 314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572560" cy="1500198"/>
          </a:xfrm>
          <a:prstGeom prst="snip2SameRect">
            <a:avLst>
              <a:gd name="adj1" fmla="val 14476"/>
              <a:gd name="adj2" fmla="val 0"/>
            </a:avLst>
          </a:prstGeom>
          <a:solidFill>
            <a:srgbClr val="00B0F0"/>
          </a:solidFill>
        </p:spPr>
        <p:txBody>
          <a:bodyPr rtlCol="0">
            <a:normAutofit/>
          </a:bodyPr>
          <a:lstStyle/>
          <a:p>
            <a:pPr marL="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Сводный </a:t>
            </a:r>
            <a:r>
              <a:rPr lang="ru-RU" sz="2000" b="1" dirty="0">
                <a:solidFill>
                  <a:schemeClr val="bg1"/>
                </a:solidFill>
              </a:rPr>
              <a:t>прогнозный баланс производства и поставок электрической энергии (мощности) в рамках Единой энергетической системы России по субъектам Российской Федерации на 2010 </a:t>
            </a:r>
            <a:r>
              <a:rPr lang="ru-RU" sz="2000" b="1" dirty="0" smtClean="0">
                <a:solidFill>
                  <a:schemeClr val="bg1"/>
                </a:solidFill>
              </a:rPr>
              <a:t>год утвержден Приказом Федеральной службы по тарифам </a:t>
            </a:r>
            <a:r>
              <a:rPr lang="ru-RU" sz="2000" b="1" dirty="0" smtClean="0">
                <a:ln w="12700">
                  <a:solidFill>
                    <a:schemeClr val="tx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 30 июля 2009 года № 173-э/1</a:t>
            </a:r>
            <a:endParaRPr lang="ru-RU" sz="2000" b="1" dirty="0">
              <a:ln w="127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142852"/>
            <a:ext cx="757242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8415" cmpd="sng">
                  <a:noFill/>
                  <a:prstDash val="solid"/>
                </a:ln>
                <a:solidFill>
                  <a:srgbClr val="C648D0"/>
                </a:solidFill>
                <a:latin typeface="+mn-lt"/>
              </a:rPr>
              <a:t>СВОДНЫЙ ПРОГНОЗНЫЙ БАЛАНС ПРОИЗВОДСТВА И ПОСТАВОК ЭЛЕКТРИЧЕСКОЙ ЭНЕРГИИ (МОЩНОСТИ)</a:t>
            </a:r>
            <a:endParaRPr lang="ru-RU" sz="2000" b="1" dirty="0">
              <a:ln w="18415" cmpd="sng">
                <a:noFill/>
                <a:prstDash val="solid"/>
              </a:ln>
              <a:solidFill>
                <a:srgbClr val="C648D0"/>
              </a:solidFill>
              <a:latin typeface="+mj-lt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85750" y="3643313"/>
            <a:ext cx="1714500" cy="1143000"/>
          </a:xfrm>
          <a:prstGeom prst="rightArrow">
            <a:avLst>
              <a:gd name="adj1" fmla="val 70373"/>
              <a:gd name="adj2" fmla="val 314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Сводный прогнозный баланс</a:t>
            </a:r>
          </a:p>
        </p:txBody>
      </p:sp>
      <p:sp>
        <p:nvSpPr>
          <p:cNvPr id="5129" name="TextBox 8"/>
          <p:cNvSpPr txBox="1">
            <a:spLocks noChangeArrowheads="1"/>
          </p:cNvSpPr>
          <p:nvPr/>
        </p:nvSpPr>
        <p:spPr bwMode="auto">
          <a:xfrm>
            <a:off x="1820863" y="3903663"/>
            <a:ext cx="1071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Calibri" pitchFamily="34" charset="0"/>
              </a:rPr>
              <a:t>основа для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8E4AA8E3-942E-4662-BAFF-D348AADD150D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57625" y="5643563"/>
            <a:ext cx="5286375" cy="46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214688" y="5857875"/>
            <a:ext cx="5429250" cy="46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643188" y="6072188"/>
            <a:ext cx="5429250" cy="46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071688" y="6286500"/>
            <a:ext cx="5429250" cy="46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500188" y="6500813"/>
            <a:ext cx="5429250" cy="46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28688" y="6715125"/>
            <a:ext cx="5429250" cy="46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" name="Рисунок 4" descr="http://www.tatar.ru/images/image115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42852"/>
            <a:ext cx="8036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7615262" cy="71438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C648D0"/>
                </a:solidFill>
              </a:rPr>
              <a:t>ФОРМИРОВАНИЯ СВОДНОГО ПРОГНОЗНОГО БАЛАНСА</a:t>
            </a:r>
            <a:endParaRPr lang="ru-RU" sz="2400" b="1" dirty="0">
              <a:solidFill>
                <a:srgbClr val="C648D0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 flipH="1">
            <a:off x="4929188" y="1214438"/>
            <a:ext cx="4071937" cy="1071562"/>
          </a:xfrm>
          <a:prstGeom prst="wedgeRoundRectCallout">
            <a:avLst>
              <a:gd name="adj1" fmla="val 90093"/>
              <a:gd name="adj2" fmla="val 554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организациями, осуществляющими экспортно-импортные операции, по объемам покупки (продажи) электрической энергии (мощности) с целью последующей поставки на экспорт (импорт);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 flipH="1">
            <a:off x="5000625" y="2500306"/>
            <a:ext cx="3929063" cy="1143000"/>
          </a:xfrm>
          <a:prstGeom prst="wedgeRoundRectCallout">
            <a:avLst>
              <a:gd name="adj1" fmla="val 94609"/>
              <a:gd name="adj2" fmla="val -312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покупателями – участниками ОРЭМ (гарантирующими поставщиками, </a:t>
            </a:r>
            <a:r>
              <a:rPr lang="ru-RU" sz="1400" dirty="0" err="1"/>
              <a:t>энергоснабжающими</a:t>
            </a:r>
            <a:r>
              <a:rPr lang="ru-RU" sz="1400" dirty="0"/>
              <a:t>, </a:t>
            </a:r>
            <a:endParaRPr lang="ru-RU" sz="14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 smtClean="0"/>
              <a:t>энергосбытовыми</a:t>
            </a:r>
            <a:r>
              <a:rPr lang="ru-RU" sz="1400" dirty="0" smtClean="0"/>
              <a:t> </a:t>
            </a:r>
            <a:r>
              <a:rPr lang="ru-RU" sz="1400" dirty="0"/>
              <a:t>организациями, крупными потребителями);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 flipH="1">
            <a:off x="5000625" y="4143375"/>
            <a:ext cx="3929063" cy="928688"/>
          </a:xfrm>
          <a:prstGeom prst="wedgeRoundRectCallout">
            <a:avLst>
              <a:gd name="adj1" fmla="val 98528"/>
              <a:gd name="adj2" fmla="val -13748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поставщиками (производителями) электрической энергии и мощности оптового и розничного рынков;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1714500"/>
            <a:ext cx="3143250" cy="2214563"/>
          </a:xfrm>
          <a:prstGeom prst="roundRect">
            <a:avLst>
              <a:gd name="adj" fmla="val 21515"/>
            </a:avLst>
          </a:prstGeom>
          <a:solidFill>
            <a:srgbClr val="E7FBFF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Основой для формирования сводного прогнозного баланса по Единой энергетической системе России в целом являются предложения, разрабатываемые: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 flipH="1">
            <a:off x="214313" y="4572000"/>
            <a:ext cx="4357687" cy="1785938"/>
          </a:xfrm>
          <a:prstGeom prst="wedgeRoundRectCallout">
            <a:avLst>
              <a:gd name="adj1" fmla="val -16982"/>
              <a:gd name="adj2" fmla="val -95323"/>
              <a:gd name="adj3" fmla="val 16667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сетевыми организациями,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оказывающими услуги по передаче электрической энергии (мощности), в части объемов электрической энергии (мощности) для компенсации потерь, в том числе от экспортно-импортных операций и величин присоединенной и заявленной мощности потребителей услуг сетевых организаций.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FC03B6F3-EF0B-47E6-8758-1BD2DEBE7B6D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12" name="Рисунок 4" descr="http://www.tatar.ru/images/image115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42852"/>
            <a:ext cx="8036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Куб 8"/>
          <p:cNvSpPr/>
          <p:nvPr/>
        </p:nvSpPr>
        <p:spPr>
          <a:xfrm>
            <a:off x="4643438" y="1000686"/>
            <a:ext cx="4143375" cy="1500187"/>
          </a:xfrm>
          <a:prstGeom prst="cube">
            <a:avLst>
              <a:gd name="adj" fmla="val 11455"/>
            </a:avLst>
          </a:prstGeom>
          <a:blipFill>
            <a:blip r:embed="rId2"/>
            <a:stretch>
              <a:fillRect/>
            </a:stretch>
          </a:blipFill>
          <a:ln w="19050">
            <a:solidFill>
              <a:srgbClr val="C648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4903932" y="1286422"/>
            <a:ext cx="3500462" cy="1143008"/>
          </a:xfrm>
          <a:prstGeom prst="rect">
            <a:avLst/>
          </a:prstGeom>
          <a:solidFill>
            <a:srgbClr val="FFFFFF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n w="18415" cmpd="sng">
                  <a:noFill/>
                  <a:prstDash val="solid"/>
                </a:ln>
                <a:solidFill>
                  <a:schemeClr val="accent3">
                    <a:lumMod val="50000"/>
                  </a:schemeClr>
                </a:solidFill>
              </a:rPr>
              <a:t>Сводный прогнозный баланс производства и поставок электрической (мощности) по Республике Татарстан на 2010 год.</a:t>
            </a:r>
            <a:endParaRPr lang="ru-RU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75"/>
            <a:ext cx="8229600" cy="58261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648D0"/>
                </a:solidFill>
              </a:rPr>
              <a:t>ПРЕДОСТАВЛЕНИЕ СТАТИСТИЧЕСКОЙ ОТЧЕТНОСТИ</a:t>
            </a:r>
            <a:br>
              <a:rPr lang="ru-RU" sz="2000" b="1" dirty="0" smtClean="0">
                <a:solidFill>
                  <a:srgbClr val="C648D0"/>
                </a:solidFill>
              </a:rPr>
            </a:br>
            <a:r>
              <a:rPr lang="ru-RU" sz="2000" b="1" dirty="0" smtClean="0">
                <a:solidFill>
                  <a:srgbClr val="C648D0"/>
                </a:solidFill>
              </a:rPr>
              <a:t> ПО ФОРМЕ № 46-ЭЭ</a:t>
            </a:r>
            <a:endParaRPr lang="ru-RU" sz="2000" b="1" dirty="0">
              <a:solidFill>
                <a:srgbClr val="C648D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57158" y="5357835"/>
            <a:ext cx="8358187" cy="1285875"/>
          </a:xfrm>
          <a:prstGeom prst="foldedCorner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4000"/>
                </a:schemeClr>
              </a:gs>
              <a:gs pos="50000">
                <a:srgbClr val="FFFFCC"/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0" scaled="1"/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>
            <a:normAutofit fontScale="77500" lnSpcReduction="20000"/>
          </a:bodyPr>
          <a:lstStyle/>
          <a:p>
            <a:pPr marL="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/>
          </a:p>
          <a:p>
            <a:pPr marL="0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Статистическая отчетная форма </a:t>
            </a:r>
            <a:r>
              <a:rPr lang="ru-RU" sz="2000" dirty="0"/>
              <a:t>№ 46-ЭЭ (передача), </a:t>
            </a:r>
            <a:r>
              <a:rPr lang="ru-RU" sz="2000" dirty="0" smtClean="0"/>
              <a:t>утверждена </a:t>
            </a:r>
            <a:r>
              <a:rPr lang="ru-RU" sz="2000" dirty="0"/>
              <a:t>постановлением Росстата от 23.03.2007 № 29 «Об утверждении статистического инструментария для организации ФСТ России статистического наблюдения за деятельностью организаций в сфере электроэнергетики и теплоэнергетики</a:t>
            </a:r>
            <a:r>
              <a:rPr lang="ru-RU" sz="2000" dirty="0" smtClean="0"/>
              <a:t>».</a:t>
            </a:r>
            <a:endParaRPr lang="ru-RU" sz="2000" dirty="0"/>
          </a:p>
        </p:txBody>
      </p:sp>
      <p:sp>
        <p:nvSpPr>
          <p:cNvPr id="8" name="Овал 7"/>
          <p:cNvSpPr/>
          <p:nvPr/>
        </p:nvSpPr>
        <p:spPr>
          <a:xfrm>
            <a:off x="428625" y="1286436"/>
            <a:ext cx="1571625" cy="1071562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ФСТ России</a:t>
            </a:r>
          </a:p>
        </p:txBody>
      </p:sp>
      <p:sp>
        <p:nvSpPr>
          <p:cNvPr id="11" name="Штриховая стрелка вправо 10"/>
          <p:cNvSpPr/>
          <p:nvPr/>
        </p:nvSpPr>
        <p:spPr>
          <a:xfrm flipH="1">
            <a:off x="2143125" y="1286436"/>
            <a:ext cx="2286000" cy="1071562"/>
          </a:xfrm>
          <a:prstGeom prst="stripedRightArrow">
            <a:avLst>
              <a:gd name="adj1" fmla="val 87925"/>
              <a:gd name="adj2" fmla="val 36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сформирован и направлен в ФСТ России на согласование</a:t>
            </a:r>
          </a:p>
        </p:txBody>
      </p:sp>
      <p:sp>
        <p:nvSpPr>
          <p:cNvPr id="23" name="Дуга 22"/>
          <p:cNvSpPr/>
          <p:nvPr/>
        </p:nvSpPr>
        <p:spPr>
          <a:xfrm rot="1355101" flipH="1">
            <a:off x="4492625" y="953061"/>
            <a:ext cx="1285875" cy="214312"/>
          </a:xfrm>
          <a:prstGeom prst="arc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10800000">
            <a:off x="2500313" y="786373"/>
            <a:ext cx="357187" cy="1588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1500188" y="929248"/>
            <a:ext cx="285750" cy="28575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Дуга 29"/>
          <p:cNvSpPr/>
          <p:nvPr/>
        </p:nvSpPr>
        <p:spPr>
          <a:xfrm flipH="1">
            <a:off x="1876425" y="786373"/>
            <a:ext cx="857250" cy="214313"/>
          </a:xfrm>
          <a:prstGeom prst="arc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rot="10800000">
            <a:off x="3071813" y="786373"/>
            <a:ext cx="357187" cy="1588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>
            <a:off x="3571875" y="786373"/>
            <a:ext cx="357188" cy="1588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4071938" y="786373"/>
            <a:ext cx="357187" cy="1588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85875" y="2662232"/>
            <a:ext cx="6286500" cy="1169988"/>
          </a:xfrm>
          <a:prstGeom prst="wedgeRectCallout">
            <a:avLst>
              <a:gd name="adj1" fmla="val -16711"/>
              <a:gd name="adj2" fmla="val -85121"/>
            </a:avLst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Согласно Порядку формирования сводного прогнозного баланса производства и поставок электрической энергии (мощности) в рамках Единой энергетической системы России по субъектам Российской Федерации, утвержденного приказом ФСТ России от 4 сентября 2007 года № 225-э/4, и на основании представленных предложений от указанных организаций.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428728" y="3929066"/>
            <a:ext cx="7500990" cy="1285884"/>
          </a:xfrm>
          <a:prstGeom prst="roundRect">
            <a:avLst>
              <a:gd name="adj" fmla="val 107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rgbClr val="FDFECA"/>
                </a:solidFill>
              </a:rPr>
              <a:t>ФСТ России были внесены корректировки в указанный </a:t>
            </a:r>
            <a:r>
              <a:rPr lang="ru-RU" sz="1400" b="1" dirty="0" smtClean="0">
                <a:solidFill>
                  <a:srgbClr val="FDFECA"/>
                </a:solidFill>
              </a:rPr>
              <a:t>баланс: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/>
              <a:t>обнулены </a:t>
            </a:r>
            <a:r>
              <a:rPr lang="ru-RU" sz="1400" dirty="0"/>
              <a:t>объемы технологического расхода электрической энергии (далее - Потерь) в электрических сетях по 42-м из 66-ти сетевым организациям Республики Татарстан, заявленным в прогнозный баланс на 2010 год. </a:t>
            </a:r>
            <a:endParaRPr lang="ru-RU" sz="14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/>
              <a:t>Корректировки внесены </a:t>
            </a:r>
            <a:r>
              <a:rPr lang="ru-RU" sz="1400" dirty="0"/>
              <a:t>в связи с непредставлением в ФСТ России статистической отчетной формы № 46-ЭЭ (передача) </a:t>
            </a:r>
          </a:p>
        </p:txBody>
      </p:sp>
      <p:sp>
        <p:nvSpPr>
          <p:cNvPr id="7187" name="TextBox 43"/>
          <p:cNvSpPr txBox="1">
            <a:spLocks noChangeArrowheads="1"/>
          </p:cNvSpPr>
          <p:nvPr/>
        </p:nvSpPr>
        <p:spPr bwMode="auto">
          <a:xfrm>
            <a:off x="1071540" y="3710092"/>
            <a:ext cx="357188" cy="18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500" dirty="0">
                <a:solidFill>
                  <a:srgbClr val="FE76EE"/>
                </a:solidFill>
                <a:latin typeface="Calibri" pitchFamily="34" charset="0"/>
              </a:rPr>
              <a:t>!</a:t>
            </a:r>
          </a:p>
        </p:txBody>
      </p:sp>
      <p:sp>
        <p:nvSpPr>
          <p:cNvPr id="46" name="Дуга 45"/>
          <p:cNvSpPr/>
          <p:nvPr/>
        </p:nvSpPr>
        <p:spPr>
          <a:xfrm rot="17223331" flipH="1">
            <a:off x="-76730" y="2324861"/>
            <a:ext cx="1285875" cy="214313"/>
          </a:xfrm>
          <a:prstGeom prst="arc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857224" y="4429132"/>
            <a:ext cx="428625" cy="142875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Дуга 48"/>
          <p:cNvSpPr/>
          <p:nvPr/>
        </p:nvSpPr>
        <p:spPr>
          <a:xfrm rot="15381742" flipH="1">
            <a:off x="113609" y="3673685"/>
            <a:ext cx="1057275" cy="330200"/>
          </a:xfrm>
          <a:prstGeom prst="arc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rot="16200000" flipH="1">
            <a:off x="135701" y="3393281"/>
            <a:ext cx="571505" cy="71440"/>
          </a:xfrm>
          <a:prstGeom prst="line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Номер слайда 67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57B9D42D-C3F8-423A-B236-7A05C59E90E0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27" name="Левая круглая скобка 26"/>
          <p:cNvSpPr/>
          <p:nvPr/>
        </p:nvSpPr>
        <p:spPr>
          <a:xfrm>
            <a:off x="1643042" y="4786322"/>
            <a:ext cx="7143800" cy="428628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войные круглые скобки 28"/>
          <p:cNvSpPr/>
          <p:nvPr/>
        </p:nvSpPr>
        <p:spPr>
          <a:xfrm>
            <a:off x="1571604" y="4743459"/>
            <a:ext cx="7286676" cy="428628"/>
          </a:xfrm>
          <a:prstGeom prst="bracketPair">
            <a:avLst/>
          </a:prstGeom>
          <a:ln w="28575">
            <a:solidFill>
              <a:srgbClr val="FE76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E76EE"/>
              </a:solidFill>
            </a:endParaRPr>
          </a:p>
        </p:txBody>
      </p:sp>
      <p:pic>
        <p:nvPicPr>
          <p:cNvPr id="31" name="Рисунок 4" descr="http://www.tatar.ru/images/image115.gif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142852"/>
            <a:ext cx="80367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142844" y="1285860"/>
            <a:ext cx="8858280" cy="4500594"/>
          </a:xfrm>
          <a:prstGeom prst="ellipse">
            <a:avLst/>
          </a:prstGeom>
          <a:blipFill dpi="0" rotWithShape="1">
            <a:blip r:embed="rId2">
              <a:alphaModFix amt="79000"/>
            </a:blip>
            <a:srcRect/>
            <a:stretch>
              <a:fillRect t="-11000"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857256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Предоставление отчетности по Форме № 46-ЭЭ</a:t>
            </a:r>
            <a:endParaRPr lang="ru-R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00313" y="2571750"/>
            <a:ext cx="4214812" cy="128587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effectLst>
                  <a:outerShdw dist="25400" dir="1200000" algn="tl">
                    <a:schemeClr val="bg1"/>
                  </a:outerShdw>
                </a:effectLst>
              </a:rPr>
              <a:t>Форма № 46</a:t>
            </a:r>
          </a:p>
        </p:txBody>
      </p:sp>
      <p:sp>
        <p:nvSpPr>
          <p:cNvPr id="5" name="Овал 4"/>
          <p:cNvSpPr/>
          <p:nvPr/>
        </p:nvSpPr>
        <p:spPr>
          <a:xfrm>
            <a:off x="2143125" y="1643063"/>
            <a:ext cx="5429250" cy="92868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юридические лица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– поставщики энергии (мощности) оптового и розничного рынков и их обособленные подразделения</a:t>
            </a:r>
          </a:p>
        </p:txBody>
      </p:sp>
      <p:sp>
        <p:nvSpPr>
          <p:cNvPr id="6" name="Овал 5"/>
          <p:cNvSpPr/>
          <p:nvPr/>
        </p:nvSpPr>
        <p:spPr>
          <a:xfrm>
            <a:off x="6215063" y="2714625"/>
            <a:ext cx="2643187" cy="64293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гарантирующие поставщики</a:t>
            </a:r>
          </a:p>
        </p:txBody>
      </p:sp>
      <p:sp>
        <p:nvSpPr>
          <p:cNvPr id="7" name="Овал 6"/>
          <p:cNvSpPr/>
          <p:nvPr/>
        </p:nvSpPr>
        <p:spPr>
          <a:xfrm>
            <a:off x="642938" y="2428875"/>
            <a:ext cx="2643187" cy="64293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потребители-субъекты оптового рынка</a:t>
            </a:r>
          </a:p>
        </p:txBody>
      </p:sp>
      <p:sp>
        <p:nvSpPr>
          <p:cNvPr id="8" name="Овал 7"/>
          <p:cNvSpPr/>
          <p:nvPr/>
        </p:nvSpPr>
        <p:spPr>
          <a:xfrm>
            <a:off x="214313" y="3171825"/>
            <a:ext cx="3071812" cy="71437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энергосбытовые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</a:rPr>
              <a:t>энергоснабжающие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 организации</a:t>
            </a:r>
          </a:p>
        </p:txBody>
      </p:sp>
      <p:sp>
        <p:nvSpPr>
          <p:cNvPr id="9" name="Овал 8"/>
          <p:cNvSpPr/>
          <p:nvPr/>
        </p:nvSpPr>
        <p:spPr>
          <a:xfrm>
            <a:off x="4357688" y="3571875"/>
            <a:ext cx="4429125" cy="92868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участники оптового рынка электроэнергии (мощности), в отношении которых не приняты балансовые решения</a:t>
            </a:r>
          </a:p>
        </p:txBody>
      </p:sp>
      <p:sp>
        <p:nvSpPr>
          <p:cNvPr id="10" name="Овал 9"/>
          <p:cNvSpPr/>
          <p:nvPr/>
        </p:nvSpPr>
        <p:spPr>
          <a:xfrm>
            <a:off x="642938" y="3971934"/>
            <a:ext cx="3357562" cy="64293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юридические лица-поставщики тепловой энергии</a:t>
            </a:r>
          </a:p>
        </p:txBody>
      </p:sp>
      <p:sp>
        <p:nvSpPr>
          <p:cNvPr id="11" name="Овал 10"/>
          <p:cNvSpPr/>
          <p:nvPr/>
        </p:nvSpPr>
        <p:spPr>
          <a:xfrm>
            <a:off x="1997075" y="4572016"/>
            <a:ext cx="5143500" cy="1071562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юридические лица –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сетевые организации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осуществляющие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оказание услуг по передаче и распределению электрической энергии (мощности)</a:t>
            </a:r>
          </a:p>
        </p:txBody>
      </p:sp>
      <p:pic>
        <p:nvPicPr>
          <p:cNvPr id="15" name="Picture 4" descr="D:\!!САЙТ КОМИТЕТА!!\ФОТО для сайта\Последний_EИАС_!!!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94298"/>
            <a:ext cx="928694" cy="69392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71438"/>
            <a:ext cx="1428728" cy="285728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Форма № 46-ЭЭ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71538" y="149346"/>
            <a:ext cx="8058358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648D0"/>
                </a:solidFill>
                <a:latin typeface="+mj-lt"/>
              </a:rPr>
              <a:t>СВЕДЕНИЯ ОБ ОТПУСКЕ (ПЕРЕДАЧЕ) ЭЛЕКТРОЭНЕРГИИ ПОТРЕБИТЕЛЯМ РАСПРЕДЕЛИТЕЛЬНЫМИ СЕТЕВЫМИ ОРГАНИЗАЦИЯМИ</a:t>
            </a:r>
            <a:endParaRPr lang="ru-RU" sz="2000" dirty="0">
              <a:solidFill>
                <a:srgbClr val="C648D0"/>
              </a:solidFill>
              <a:latin typeface="+mj-lt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214810" y="1142984"/>
            <a:ext cx="642942" cy="35719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 w="1905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788778B0-0645-4797-9D69-DC46EFD4ABE2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14348" y="5929313"/>
            <a:ext cx="7500990" cy="7858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chemeClr val="accent1"/>
                </a:solidFill>
              </a:rPr>
              <a:t>СРОКИ ПРЕДОСТАВЛЕНИЯ ОТЧЕТНОСТИ: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                    до 20 числа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месяца, следующим за отчетным месяцем,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                   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до 10 февраля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за год.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928688" y="714375"/>
            <a:ext cx="8072437" cy="6143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44575" y="782638"/>
          <a:ext cx="7858178" cy="6012483"/>
        </p:xfrm>
        <a:graphic>
          <a:graphicData uri="http://schemas.openxmlformats.org/drawingml/2006/table">
            <a:tbl>
              <a:tblPr/>
              <a:tblGrid>
                <a:gridCol w="2214578"/>
                <a:gridCol w="500066"/>
                <a:gridCol w="1143008"/>
                <a:gridCol w="1194491"/>
                <a:gridCol w="1364840"/>
                <a:gridCol w="1441195"/>
              </a:tblGrid>
              <a:tr h="99147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ru-RU" sz="600" b="0" i="0" u="none" strike="noStrike" dirty="0">
                          <a:latin typeface="Times New Roman"/>
                        </a:rPr>
                        <a:t>Коды по ОКЕИ: 1000 киловатт-часов – 246, мегаватт – 215, тысяча рублей - 384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9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Код строки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Отпуск ЭЭ за отчетный месяц (год), </a:t>
                      </a:r>
                      <a:r>
                        <a:rPr lang="ru-RU" sz="800" b="0" i="0" u="none" strike="noStrike" dirty="0" err="1">
                          <a:latin typeface="Times New Roman"/>
                        </a:rPr>
                        <a:t>тыс</a:t>
                      </a:r>
                      <a:r>
                        <a:rPr lang="ru-RU" sz="800" b="0" i="0" u="none" strike="noStrike" dirty="0">
                          <a:latin typeface="Times New Roman"/>
                        </a:rPr>
                        <a:t> кВт 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Заявленная мощность за отчетный месяц (год), МВт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Присоединенная мощность за отчетный месяц (год), МВт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Товарная продукция за отчетный месяц (год), </a:t>
                      </a:r>
                      <a:r>
                        <a:rPr lang="ru-RU" sz="800" b="0" i="0" u="none" strike="noStrike" dirty="0" err="1">
                          <a:latin typeface="Times New Roman"/>
                        </a:rPr>
                        <a:t>тыс</a:t>
                      </a:r>
                      <a:r>
                        <a:rPr lang="ru-RU" sz="800" b="0" i="0" u="none" strike="noStrike" dirty="0">
                          <a:latin typeface="Times New Roman"/>
                        </a:rPr>
                        <a:t> руб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41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5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Поступление электроэнергии в сеть </a:t>
                      </a:r>
                      <a:r>
                        <a:rPr lang="ru-RU" sz="800" b="0" i="0" u="none" strike="noStrike" dirty="0" smtClean="0">
                          <a:latin typeface="Times New Roman"/>
                        </a:rPr>
                        <a:t>– </a:t>
                      </a:r>
                      <a:r>
                        <a:rPr lang="ru-RU" sz="800" b="0" i="0" u="none" strike="noStrike" dirty="0">
                          <a:latin typeface="Times New Roman"/>
                        </a:rPr>
                        <a:t>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63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Потери электроэнергии -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060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Отпуск (передача) электроэнергии потребителям сетевыми предприятиями -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550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Поступление электроэнергии в сеть ЕНЭС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3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Потери электроэнергии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Отпуск (передача) электроэнергии  потребителям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3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Трансформировано из сети ЕНЭС в: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5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  - ВН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  - СН1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  - СН2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  - НН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Поступление электроэнергии в сеть ВН 110 кВ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38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Потери электроэнергии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0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Отпуск (передача) электроэнергии  потребителям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2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Трансформировано из 110 кВ в: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  - СН1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  - СН2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  - НН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Поступление электроэнергии в сеть СН1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190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Потери электроэнергии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200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04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Отпуск (передача) электроэнергии  потребителям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210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75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Трансформировано из 35 кВ в: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  - СН2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- НН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Поступление электроэнергии в сеть СН2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75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Потери электроэнергии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11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Отпуск (передача) электроэнергии  потребителям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75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Трансформировано из 10-6 кВ в: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  - НН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290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Поступление электроэнергии в сеть НН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300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Arial Cyr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75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Потери электроэнергии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310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Arial Cyr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11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Arial Cyr"/>
                        </a:rPr>
                        <a:t>Отпуск (передача) электроэнергии  потребителям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Arial Cyr"/>
                        </a:rPr>
                        <a:t>320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Arial Cyr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D:\!!САЙТ КОМИТЕТА!!\ФОТО для сайта\Последний_EИАС_!!!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94298"/>
            <a:ext cx="928694" cy="69392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71438"/>
            <a:ext cx="1428728" cy="285728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Форма № 46-ЭЭ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00278" y="59728"/>
            <a:ext cx="757242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648D0"/>
                </a:solidFill>
                <a:latin typeface="+mj-lt"/>
              </a:rPr>
              <a:t>СВЕДЕНИЯ ОБ ОТПУСКЕ (ПЕРЕДАЧЕ) ЭЛЕКТРОЭНЕРГИИ ПОТРЕБИТЕЛЯМ РАСПРЕДЕЛИТЕЛЬНЫМИ СЕТЕВЫМИ ОРГАНИЗАЦИЯМИ</a:t>
            </a:r>
            <a:endParaRPr lang="ru-RU" dirty="0">
              <a:solidFill>
                <a:srgbClr val="C648D0"/>
              </a:solidFill>
              <a:latin typeface="+mj-lt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A1A600CD-D3CE-4B41-9A88-32726EAD3344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нутый угол 22"/>
          <p:cNvSpPr/>
          <p:nvPr/>
        </p:nvSpPr>
        <p:spPr>
          <a:xfrm>
            <a:off x="714375" y="3714752"/>
            <a:ext cx="8358188" cy="3000395"/>
          </a:xfrm>
          <a:prstGeom prst="foldedCorner">
            <a:avLst>
              <a:gd name="adj" fmla="val 16317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428728" y="642918"/>
            <a:ext cx="6143625" cy="2928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53974"/>
            <a:ext cx="7643866" cy="56038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ln w="12700">
                  <a:noFill/>
                  <a:prstDash val="solid"/>
                </a:ln>
                <a:solidFill>
                  <a:srgbClr val="C648D0"/>
                </a:solidFill>
              </a:rPr>
              <a:t>ЗАПОЛНЕНИЕ ШАБЛОНА</a:t>
            </a:r>
            <a:endParaRPr lang="ru-RU" sz="2400" b="1" dirty="0">
              <a:ln w="12700">
                <a:noFill/>
                <a:prstDash val="solid"/>
              </a:ln>
              <a:solidFill>
                <a:srgbClr val="C648D0"/>
              </a:solidFill>
            </a:endParaRPr>
          </a:p>
        </p:txBody>
      </p:sp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1500165" y="642918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</a:rPr>
              <a:t>Принятые при заполнении отчетных форм обозначения:</a:t>
            </a:r>
            <a:endParaRPr lang="ru-RU">
              <a:latin typeface="Calibri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571603" y="1000106"/>
            <a:ext cx="2214562" cy="509587"/>
          </a:xfrm>
          <a:prstGeom prst="rightArrow">
            <a:avLst>
              <a:gd name="adj1" fmla="val 75858"/>
              <a:gd name="adj2" fmla="val 34087"/>
            </a:avLst>
          </a:prstGeom>
          <a:solidFill>
            <a:srgbClr val="FE76EE"/>
          </a:solidFill>
          <a:ln w="12700">
            <a:solidFill>
              <a:srgbClr val="C648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/>
              </a:rPr>
              <a:t>ВН (220 кВ, 110кВ)</a:t>
            </a:r>
            <a:endParaRPr lang="ru-RU" sz="1400" dirty="0"/>
          </a:p>
        </p:txBody>
      </p:sp>
      <p:sp>
        <p:nvSpPr>
          <p:cNvPr id="11" name="Рамка 10"/>
          <p:cNvSpPr/>
          <p:nvPr/>
        </p:nvSpPr>
        <p:spPr>
          <a:xfrm>
            <a:off x="3973490" y="1036618"/>
            <a:ext cx="3214688" cy="534994"/>
          </a:xfrm>
          <a:prstGeom prst="frame">
            <a:avLst>
              <a:gd name="adj1" fmla="val 5538"/>
            </a:avLst>
          </a:prstGeom>
          <a:solidFill>
            <a:srgbClr val="FE76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напряжение в сети 220 кВ, 110 кВ и выше;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1571603" y="1643043"/>
            <a:ext cx="2214562" cy="509588"/>
          </a:xfrm>
          <a:prstGeom prst="rightArrow">
            <a:avLst>
              <a:gd name="adj1" fmla="val 75858"/>
              <a:gd name="adj2" fmla="val 34087"/>
            </a:avLst>
          </a:prstGeom>
          <a:solidFill>
            <a:schemeClr val="accent5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/>
              </a:rPr>
              <a:t>СН 1</a:t>
            </a:r>
            <a:endParaRPr lang="ru-RU" sz="1400" dirty="0"/>
          </a:p>
        </p:txBody>
      </p:sp>
      <p:sp>
        <p:nvSpPr>
          <p:cNvPr id="13" name="Рамка 12"/>
          <p:cNvSpPr/>
          <p:nvPr/>
        </p:nvSpPr>
        <p:spPr>
          <a:xfrm>
            <a:off x="3973490" y="1679556"/>
            <a:ext cx="3214688" cy="463550"/>
          </a:xfrm>
          <a:prstGeom prst="frame">
            <a:avLst>
              <a:gd name="adj1" fmla="val 5538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напряжение в сети 35 кВ и выше;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1571603" y="2285981"/>
            <a:ext cx="2214562" cy="509587"/>
          </a:xfrm>
          <a:prstGeom prst="rightArrow">
            <a:avLst>
              <a:gd name="adj1" fmla="val 75858"/>
              <a:gd name="adj2" fmla="val 34087"/>
            </a:avLst>
          </a:prstGeom>
          <a:solidFill>
            <a:schemeClr val="accent5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/>
              </a:rPr>
              <a:t>СН 2</a:t>
            </a:r>
            <a:endParaRPr lang="ru-RU" sz="1400" dirty="0"/>
          </a:p>
        </p:txBody>
      </p:sp>
      <p:sp>
        <p:nvSpPr>
          <p:cNvPr id="15" name="Рамка 14"/>
          <p:cNvSpPr/>
          <p:nvPr/>
        </p:nvSpPr>
        <p:spPr>
          <a:xfrm>
            <a:off x="3973490" y="2322492"/>
            <a:ext cx="3214688" cy="535003"/>
          </a:xfrm>
          <a:prstGeom prst="frame">
            <a:avLst>
              <a:gd name="adj1" fmla="val 5538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напряжение в сети 10-6 кВ и выше;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1571603" y="2928918"/>
            <a:ext cx="2214562" cy="509588"/>
          </a:xfrm>
          <a:prstGeom prst="rightArrow">
            <a:avLst>
              <a:gd name="adj1" fmla="val 75858"/>
              <a:gd name="adj2" fmla="val 34087"/>
            </a:avLst>
          </a:prstGeom>
          <a:solidFill>
            <a:srgbClr val="FE76EE"/>
          </a:solidFill>
          <a:ln w="12700">
            <a:solidFill>
              <a:srgbClr val="C648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latin typeface="Times New Roman"/>
              </a:rPr>
              <a:t>НН</a:t>
            </a:r>
            <a:endParaRPr lang="ru-RU" sz="1400" dirty="0"/>
          </a:p>
        </p:txBody>
      </p:sp>
      <p:sp>
        <p:nvSpPr>
          <p:cNvPr id="17" name="Рамка 16"/>
          <p:cNvSpPr/>
          <p:nvPr/>
        </p:nvSpPr>
        <p:spPr>
          <a:xfrm>
            <a:off x="3973490" y="2965431"/>
            <a:ext cx="3214688" cy="463550"/>
          </a:xfrm>
          <a:prstGeom prst="frame">
            <a:avLst>
              <a:gd name="adj1" fmla="val 5538"/>
            </a:avLst>
          </a:prstGeom>
          <a:solidFill>
            <a:srgbClr val="FE76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Times New Roman"/>
              </a:rPr>
              <a:t>напряжение в сети 0,4 кВ и выше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8" name="Picture 4" descr="D:\!!САЙТ КОМИТЕТА!!\ФОТО для сайта\Последний_EИАС_!!!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6" y="71414"/>
            <a:ext cx="956076" cy="71438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21" name="TextBox 20"/>
          <p:cNvSpPr txBox="1"/>
          <p:nvPr/>
        </p:nvSpPr>
        <p:spPr>
          <a:xfrm>
            <a:off x="1098550" y="3813175"/>
            <a:ext cx="7616825" cy="2894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ln w="6350">
                  <a:noFill/>
                  <a:prstDash val="solid"/>
                  <a:miter lim="800000"/>
                </a:ln>
                <a:solidFill>
                  <a:srgbClr val="C00000"/>
                </a:solidFill>
                <a:latin typeface="+mn-lt"/>
              </a:rPr>
              <a:t>Все ячейки расчетного листа должны быть заполнены. Если какое-либо значение неизвестно, оно считается равным нулю.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Заполняемые ячейки выделены желтым цветом. Остальные ячейки защищены от изменений.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solidFill>
                  <a:srgbClr val="C00000"/>
                </a:solidFill>
                <a:latin typeface="+mn-lt"/>
              </a:rPr>
              <a:t>Лист Заголовок должен быть заполнен обязательно, иначе шаблон не будет сохранен.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По окончании заполнения Вы можете воспользоваться кнопкой Проверка на расчетном листе. Если будут найдены ошибки, информация о них будет выведена на листе Отчет.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solidFill>
                  <a:srgbClr val="C00000"/>
                </a:solidFill>
                <a:latin typeface="+mn-lt"/>
              </a:rPr>
              <a:t>После исправления ошибок нужно нажать кнопку Завершить проверку. Затем проверку можно повторить.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Для заполнения годовой формы отчетности необходимо выбрать из списка месяцев значение "Год".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1400" b="1" dirty="0">
                <a:solidFill>
                  <a:srgbClr val="C00000"/>
                </a:solidFill>
                <a:latin typeface="+mn-lt"/>
              </a:rPr>
              <a:t>Если в ходе работы с шаблоном возникнут вопросы, воспользуйтесь информацией на листе Консультации. </a:t>
            </a:r>
          </a:p>
        </p:txBody>
      </p:sp>
      <p:sp>
        <p:nvSpPr>
          <p:cNvPr id="24" name="Стрелка вправо 23"/>
          <p:cNvSpPr/>
          <p:nvPr/>
        </p:nvSpPr>
        <p:spPr>
          <a:xfrm>
            <a:off x="142844" y="3714752"/>
            <a:ext cx="928694" cy="3000396"/>
          </a:xfrm>
          <a:prstGeom prst="rightArrow">
            <a:avLst>
              <a:gd name="adj1" fmla="val 68481"/>
              <a:gd name="adj2" fmla="val 38364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F0000"/>
            </a:solidFill>
          </a:ln>
          <a:effectLst>
            <a:glow rad="101600">
              <a:srgbClr val="FFFFFF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r="14100000" rotWithShape="0">
                    <a:schemeClr val="bg1"/>
                  </a:outerShdw>
                </a:effectLst>
              </a:rPr>
              <a:t>Внимание!</a:t>
            </a:r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C74495AC-086A-4A00-8E4B-D1E6FADACF12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0" y="0"/>
            <a:ext cx="1428728" cy="391660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Форма № 46-ЭЭ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785794"/>
            <a:ext cx="9144000" cy="36433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Строки №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3350" y="1123950"/>
            <a:ext cx="8840788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3350" y="1195388"/>
            <a:ext cx="912813" cy="3571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10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33475" y="1123950"/>
            <a:ext cx="7858125" cy="5000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Отражается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объем поступившей электроэнергии в сеть отчитывающейся организации по уровням напряжения. </a:t>
            </a:r>
            <a:r>
              <a:rPr lang="ru-RU" sz="1400" b="1" dirty="0">
                <a:solidFill>
                  <a:srgbClr val="BE34A4"/>
                </a:solidFill>
              </a:rPr>
              <a:t>Строка 10 = сумма строк (40 + 120 + 190 + 250 + 300)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3350" y="1677988"/>
            <a:ext cx="8840788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33350" y="1749425"/>
            <a:ext cx="912813" cy="357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20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33475" y="1677988"/>
            <a:ext cx="7858125" cy="500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Отражаются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потери в сетях по уровням напряжения. 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648D0"/>
                </a:solidFill>
              </a:rPr>
              <a:t>Строка </a:t>
            </a:r>
            <a:r>
              <a:rPr lang="ru-RU" sz="1400" b="1" dirty="0">
                <a:solidFill>
                  <a:srgbClr val="C648D0"/>
                </a:solidFill>
              </a:rPr>
              <a:t>20 = сумма строк (50+130 + 200 + 260 + 310).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33350" y="2230438"/>
            <a:ext cx="8840788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33350" y="2301875"/>
            <a:ext cx="912813" cy="3571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30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33475" y="2230438"/>
            <a:ext cx="7858125" cy="500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Отражается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отпуск (передача) электроэнергии со всех уровней напряжения. </a:t>
            </a:r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648D0"/>
                </a:solidFill>
              </a:rPr>
              <a:t>Строка </a:t>
            </a:r>
            <a:r>
              <a:rPr lang="ru-RU" sz="1400" b="1" dirty="0">
                <a:solidFill>
                  <a:srgbClr val="C648D0"/>
                </a:solidFill>
              </a:rPr>
              <a:t>30 = сумма строк (60 + 140 + 210 + 270 + 320).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33350" y="2774950"/>
            <a:ext cx="8840788" cy="1000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61925" y="2817813"/>
            <a:ext cx="928688" cy="9398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70-110, 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150-180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220-240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280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290 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33475" y="2774950"/>
            <a:ext cx="7858125" cy="10001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Заполняются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по уровням напряжения ВН, СН 1, СН 2, НН, отражают объемы электрической энергии, переданные в сеть по каждому из уровней напряжения для дальнейшей передачи по сетям. Графа 6 для вышеуказанных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строк.</a:t>
            </a:r>
            <a:endParaRPr lang="ru-RU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3350" y="3827463"/>
            <a:ext cx="8840788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33350" y="3898900"/>
            <a:ext cx="912813" cy="3571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40-110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133475" y="3827463"/>
            <a:ext cx="7858125" cy="500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Распределительной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сетевой компанией не заполняются </a:t>
            </a:r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648D0"/>
                </a:solidFill>
              </a:rPr>
              <a:t>(</a:t>
            </a:r>
            <a:r>
              <a:rPr lang="ru-RU" sz="1400" b="1" dirty="0">
                <a:solidFill>
                  <a:srgbClr val="C648D0"/>
                </a:solidFill>
              </a:rPr>
              <a:t>заполняются только организацией ФСК ЕЭС России).</a:t>
            </a:r>
          </a:p>
        </p:txBody>
      </p:sp>
      <p:pic>
        <p:nvPicPr>
          <p:cNvPr id="46" name="Picture 4" descr="D:\!!САЙТ КОМИТЕТА!!\ФОТО для сайта\Последний_EИАС_!!!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3"/>
            <a:ext cx="785818" cy="587163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48" name="Заголовок 1"/>
          <p:cNvSpPr txBox="1">
            <a:spLocks/>
          </p:cNvSpPr>
          <p:nvPr/>
        </p:nvSpPr>
        <p:spPr>
          <a:xfrm>
            <a:off x="1071538" y="71414"/>
            <a:ext cx="7643866" cy="56038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dirty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ИНСТРУКЦИЯ ПО ЗАПОЛНЕНИЮ ШАБЛОНА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0" y="4500546"/>
            <a:ext cx="9144000" cy="23574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Графы №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133350" y="4838700"/>
            <a:ext cx="8840788" cy="500063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133350" y="4910138"/>
            <a:ext cx="912813" cy="357187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1133475" y="4838700"/>
            <a:ext cx="7858125" cy="500063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Приводятся 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>сведения об отпуске электрической энергии за отчетный период. </a:t>
            </a:r>
            <a:endParaRPr lang="ru-RU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Заполняются 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>значения, полученные на основании показателей технических средств измерения.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42875" y="5392738"/>
            <a:ext cx="8840788" cy="64293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42875" y="5464175"/>
            <a:ext cx="912813" cy="500063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1143000" y="5392738"/>
            <a:ext cx="7858125" cy="642937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Приводятся 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>сведения о сумме всей заявленной потребителями мощности только в случае, если регулирующим органом осуществляется регулирование распределительных сетевых организаций по заявленной мощности.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42875" y="6088063"/>
            <a:ext cx="8840788" cy="64293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42875" y="6159500"/>
            <a:ext cx="912813" cy="500063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143000" y="6088063"/>
            <a:ext cx="7858125" cy="642937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Приводятся </a:t>
            </a: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>сведения о сумме всех присоединенных мощностей потребителей, отнесенных к соответствующему уровню напряжения.</a:t>
            </a:r>
            <a:endParaRPr lang="ru-RU" sz="1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0" name="Номер слайда 5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EE8E3377-4D31-4937-B9F2-0FF2D8160D99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0" y="0"/>
            <a:ext cx="1428728" cy="391660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Форма № 46-ЭЭ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 descr="D:\!ПРЕЗЕНТАЦИИ ПО КОМИТЕТУ!!!!!\По электроэнергетике\f_475a7282392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488" y="718705"/>
            <a:ext cx="8828668" cy="59964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4" descr="D:\!!САЙТ КОМИТЕТА!!\ФОТО для сайта\Последний_EИАС_!!!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71413"/>
            <a:ext cx="785818" cy="587163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12291" name="TextBox 17"/>
          <p:cNvSpPr txBox="1">
            <a:spLocks noChangeArrowheads="1"/>
          </p:cNvSpPr>
          <p:nvPr/>
        </p:nvSpPr>
        <p:spPr bwMode="auto">
          <a:xfrm>
            <a:off x="0" y="928670"/>
            <a:ext cx="9144000" cy="107157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softEdge rad="63500"/>
          </a:effectLst>
        </p:spPr>
        <p:txBody>
          <a:bodyPr wrap="square">
            <a:noAutofit/>
          </a:bodyPr>
          <a:lstStyle/>
          <a:p>
            <a:pPr algn="just"/>
            <a:r>
              <a:rPr lang="ru-RU" dirty="0" smtClean="0">
                <a:latin typeface="Calibri" pitchFamily="34" charset="0"/>
              </a:rPr>
              <a:t>С  </a:t>
            </a:r>
            <a:r>
              <a:rPr lang="ru-RU" dirty="0">
                <a:latin typeface="Calibri" pitchFamily="34" charset="0"/>
              </a:rPr>
              <a:t>учетом объема, периодичности и важности предоставляемой информации и для облегчения подготовки и передаче ее ФСТ России разработало соответствующие шаблоны для применения в Единой информационно-аналитической системе (ЕИАС).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85852" y="3714752"/>
            <a:ext cx="7500990" cy="1785950"/>
          </a:xfrm>
          <a:prstGeom prst="roundRect">
            <a:avLst>
              <a:gd name="adj" fmla="val 10664"/>
            </a:avLst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Все вопросы по техническому подключению и передачи информации в ФСТ России вы можете посмотреть на сайте ЕИАС (</a:t>
            </a:r>
            <a:r>
              <a:rPr lang="ru-RU" u="sng" dirty="0" err="1">
                <a:solidFill>
                  <a:schemeClr val="accent4">
                    <a:lumMod val="50000"/>
                  </a:schemeClr>
                </a:solidFill>
                <a:hlinkClick r:id="rId4"/>
              </a:rPr>
              <a:t>www.eias.ru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), также на сайте Комитета (</a:t>
            </a:r>
            <a:r>
              <a:rPr lang="ru-RU" u="sng" dirty="0" err="1">
                <a:solidFill>
                  <a:schemeClr val="accent4">
                    <a:lumMod val="50000"/>
                  </a:schemeClr>
                </a:solidFill>
                <a:hlinkClick r:id="rId5"/>
              </a:rPr>
              <a:t>www.kt.tatar.ru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) в разделе «ЕИАС» в подразделе «Информация», а так же консультацию получить, позвонив по телефону (843)2218264, где наши сотрудники дадут всю необходимую информацию  по вопросам подключения.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285720" y="2500306"/>
            <a:ext cx="928694" cy="2786082"/>
          </a:xfrm>
          <a:prstGeom prst="rightArrow">
            <a:avLst>
              <a:gd name="adj1" fmla="val 64037"/>
              <a:gd name="adj2" fmla="val 38364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FF0000"/>
            </a:solidFill>
          </a:ln>
          <a:effectLst>
            <a:glow rad="101600">
              <a:srgbClr val="FFFFFF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  <a:outerShdw blurRad="50800" dir="14100000" rotWithShape="0">
                    <a:schemeClr val="bg1"/>
                  </a:outerShdw>
                </a:effectLst>
              </a:rPr>
              <a:t>Внимание!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85852" y="2928934"/>
            <a:ext cx="7500990" cy="642942"/>
          </a:xfrm>
          <a:prstGeom prst="roundRect">
            <a:avLst>
              <a:gd name="adj" fmla="val 26070"/>
            </a:avLst>
          </a:prstGeom>
          <a:solidFill>
            <a:srgbClr val="FE76EE"/>
          </a:solidFill>
          <a:ln w="1905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</a:rPr>
              <a:t>Со второго квартала 2009 года </a:t>
            </a:r>
            <a:endParaRPr lang="en-US" b="1" dirty="0">
              <a:solidFill>
                <a:schemeClr val="bg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FF00"/>
                </a:solidFill>
              </a:rPr>
              <a:t>ИНФОРМАЦИЯ ПЕРЕДАЕТСЯ ТОЛЬКО ПО СИСТЕМЕ ЕИАС.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857224" y="142852"/>
            <a:ext cx="8001056" cy="56038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dirty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ПОДКЛЮЧЕНИЕ И ПЕРЕДАЧА ИНФОРМАЦИИ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2000" b="1" dirty="0">
                <a:ln w="12700">
                  <a:noFill/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ПО СИСТЕМЕ ЕИАС</a:t>
            </a:r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242158F6-1BA3-41C6-AA69-192D4FC7A9BB}" type="slidenum">
              <a:rPr lang="ru-RU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1428728" cy="391660"/>
          </a:xfrm>
          <a:prstGeom prst="rect">
            <a:avLst/>
          </a:prstGeom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n>
                  <a:solidFill>
                    <a:schemeClr val="bg1"/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Форма № 46-ЭЭ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1816</Words>
  <Application>Microsoft Office PowerPoint</Application>
  <PresentationFormat>Экран (4:3)</PresentationFormat>
  <Paragraphs>381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ФОРМИРОВАНИЯ СВОДНОГО ПРОГНОЗНОГО БАЛАНСА</vt:lpstr>
      <vt:lpstr>ПРЕДОСТАВЛЕНИЕ СТАТИСТИЧЕСКОЙ ОТЧЕТНОСТИ  ПО ФОРМЕ № 46-ЭЭ</vt:lpstr>
      <vt:lpstr>Предоставление отчетности по Форме № 46-ЭЭ</vt:lpstr>
      <vt:lpstr>Слайд 6</vt:lpstr>
      <vt:lpstr>ЗАПОЛНЕНИЕ ШАБЛОНА</vt:lpstr>
      <vt:lpstr>Слайд 8</vt:lpstr>
      <vt:lpstr>Слайд 9</vt:lpstr>
      <vt:lpstr>Слайд 10</vt:lpstr>
      <vt:lpstr>Слайд 11</vt:lpstr>
      <vt:lpstr>ЗАКЛЮЧЕНИЕ ДОГОВОРОВ НА УСЛУГИ ПО ПЕРЕДАЧЕ ЭЛЕКТРОЭНЕРГИИ СО СМЕЖНЫМИ СЕТЕВЫМИ ОРГАНИЗАЦИЯМИ И ВОЗМЕЩЕНИЕ РАСХОДОВ НА СОДЕРЖАНИЮ СЕТЕЙ И ОПЛАТУ ПОТЕРЬ</vt:lpstr>
      <vt:lpstr>Слайд 13</vt:lpstr>
    </vt:vector>
  </TitlesOfParts>
  <Company>Функциональность ограничена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Форма № 46-ЭЭ</dc:title>
  <dc:creator>Демонстрационно-бесплатная версия</dc:creator>
  <cp:lastModifiedBy>Демонстрационно-бесплатная версия</cp:lastModifiedBy>
  <cp:revision>64</cp:revision>
  <dcterms:created xsi:type="dcterms:W3CDTF">2009-08-25T06:07:50Z</dcterms:created>
  <dcterms:modified xsi:type="dcterms:W3CDTF">2009-08-27T09:18:53Z</dcterms:modified>
</cp:coreProperties>
</file>